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8" r:id="rId3"/>
    <p:sldId id="279" r:id="rId4"/>
    <p:sldId id="280" r:id="rId5"/>
    <p:sldId id="281" r:id="rId6"/>
    <p:sldId id="283" r:id="rId7"/>
    <p:sldId id="294" r:id="rId8"/>
    <p:sldId id="295" r:id="rId9"/>
    <p:sldId id="287" r:id="rId10"/>
    <p:sldId id="284" r:id="rId11"/>
    <p:sldId id="292" r:id="rId12"/>
    <p:sldId id="293" r:id="rId13"/>
    <p:sldId id="291"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51" autoAdjust="0"/>
  </p:normalViewPr>
  <p:slideViewPr>
    <p:cSldViewPr snapToGrid="0">
      <p:cViewPr varScale="1">
        <p:scale>
          <a:sx n="91" d="100"/>
          <a:sy n="91"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ashrae.org/communities/chapters/distinguished-lecturer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ashrae.org/communities/chapters/distinguished-lecturer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5EA46-F9DF-48DB-9E32-BFEE07FA582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A73D39A-CC9F-4A2B-917D-57DD9DE1CA23}">
      <dgm:prSet/>
      <dgm:spPr/>
      <dgm:t>
        <a:bodyPr/>
        <a:lstStyle/>
        <a:p>
          <a:r>
            <a:rPr lang="en-US"/>
            <a:t>ASHRAE energy efficiency standards</a:t>
          </a:r>
        </a:p>
      </dgm:t>
    </dgm:pt>
    <dgm:pt modelId="{F6BAC0A4-8F77-4473-8BD1-C99F3D613FF2}" type="parTrans" cxnId="{D1E857B4-4BC4-4D0E-AC83-60278C942847}">
      <dgm:prSet/>
      <dgm:spPr/>
      <dgm:t>
        <a:bodyPr/>
        <a:lstStyle/>
        <a:p>
          <a:endParaRPr lang="en-US"/>
        </a:p>
      </dgm:t>
    </dgm:pt>
    <dgm:pt modelId="{63B4EC31-A14B-4B1D-8C79-67F52D02B181}" type="sibTrans" cxnId="{D1E857B4-4BC4-4D0E-AC83-60278C942847}">
      <dgm:prSet/>
      <dgm:spPr/>
      <dgm:t>
        <a:bodyPr/>
        <a:lstStyle/>
        <a:p>
          <a:endParaRPr lang="en-US"/>
        </a:p>
      </dgm:t>
    </dgm:pt>
    <dgm:pt modelId="{F74EC810-47C2-430F-ABC4-EDB51172836C}">
      <dgm:prSet/>
      <dgm:spPr/>
      <dgm:t>
        <a:bodyPr/>
        <a:lstStyle/>
        <a:p>
          <a:r>
            <a:rPr lang="en-US"/>
            <a:t>Indoor air quality or environmental health</a:t>
          </a:r>
        </a:p>
      </dgm:t>
    </dgm:pt>
    <dgm:pt modelId="{37FB11BD-7841-4753-88FB-02E75413286C}" type="parTrans" cxnId="{7757E6E8-C568-479A-85C0-363567661569}">
      <dgm:prSet/>
      <dgm:spPr/>
      <dgm:t>
        <a:bodyPr/>
        <a:lstStyle/>
        <a:p>
          <a:endParaRPr lang="en-US"/>
        </a:p>
      </dgm:t>
    </dgm:pt>
    <dgm:pt modelId="{91A5DEED-62F0-405A-BA0D-A46B352325D5}" type="sibTrans" cxnId="{7757E6E8-C568-479A-85C0-363567661569}">
      <dgm:prSet/>
      <dgm:spPr/>
      <dgm:t>
        <a:bodyPr/>
        <a:lstStyle/>
        <a:p>
          <a:endParaRPr lang="en-US"/>
        </a:p>
      </dgm:t>
    </dgm:pt>
    <dgm:pt modelId="{BC8B6926-8ACA-48C0-B366-32C9956AE0F9}">
      <dgm:prSet/>
      <dgm:spPr/>
      <dgm:t>
        <a:bodyPr/>
        <a:lstStyle/>
        <a:p>
          <a:r>
            <a:rPr lang="en-US"/>
            <a:t>Ventilation/fans/pumping systems</a:t>
          </a:r>
        </a:p>
      </dgm:t>
    </dgm:pt>
    <dgm:pt modelId="{728D484D-C261-4626-A1FD-3DDA203CDA64}" type="parTrans" cxnId="{1BC0E635-B506-42BC-83A8-531F85D2A7AB}">
      <dgm:prSet/>
      <dgm:spPr/>
      <dgm:t>
        <a:bodyPr/>
        <a:lstStyle/>
        <a:p>
          <a:endParaRPr lang="en-US"/>
        </a:p>
      </dgm:t>
    </dgm:pt>
    <dgm:pt modelId="{99CF894E-9121-4460-8EC0-2B5947EC1A73}" type="sibTrans" cxnId="{1BC0E635-B506-42BC-83A8-531F85D2A7AB}">
      <dgm:prSet/>
      <dgm:spPr/>
      <dgm:t>
        <a:bodyPr/>
        <a:lstStyle/>
        <a:p>
          <a:endParaRPr lang="en-US"/>
        </a:p>
      </dgm:t>
    </dgm:pt>
    <dgm:pt modelId="{D3F47E9A-5067-4ED9-AB23-98A082D37B58}">
      <dgm:prSet/>
      <dgm:spPr/>
      <dgm:t>
        <a:bodyPr/>
        <a:lstStyle/>
        <a:p>
          <a:r>
            <a:rPr lang="en-US"/>
            <a:t>Building moisture control</a:t>
          </a:r>
        </a:p>
      </dgm:t>
    </dgm:pt>
    <dgm:pt modelId="{EB6B438B-4ACE-4913-8D60-51A30087961A}" type="parTrans" cxnId="{9BAA6199-1C51-4ABD-A4D2-A0B142BFD96E}">
      <dgm:prSet/>
      <dgm:spPr/>
      <dgm:t>
        <a:bodyPr/>
        <a:lstStyle/>
        <a:p>
          <a:endParaRPr lang="en-US"/>
        </a:p>
      </dgm:t>
    </dgm:pt>
    <dgm:pt modelId="{154D5A98-0FF0-40CD-8A48-06CFC6486C4B}" type="sibTrans" cxnId="{9BAA6199-1C51-4ABD-A4D2-A0B142BFD96E}">
      <dgm:prSet/>
      <dgm:spPr/>
      <dgm:t>
        <a:bodyPr/>
        <a:lstStyle/>
        <a:p>
          <a:endParaRPr lang="en-US"/>
        </a:p>
      </dgm:t>
    </dgm:pt>
    <dgm:pt modelId="{B4E20ADF-5453-444C-BFDB-F9AC74EDEA74}">
      <dgm:prSet/>
      <dgm:spPr/>
      <dgm:t>
        <a:bodyPr/>
        <a:lstStyle/>
        <a:p>
          <a:r>
            <a:rPr lang="en-US"/>
            <a:t>Refrigeration design</a:t>
          </a:r>
        </a:p>
      </dgm:t>
    </dgm:pt>
    <dgm:pt modelId="{4D4D8687-48F7-4E49-9443-556A52D34CAA}" type="parTrans" cxnId="{3E416A10-0768-4163-8FFC-B8B4059822A3}">
      <dgm:prSet/>
      <dgm:spPr/>
      <dgm:t>
        <a:bodyPr/>
        <a:lstStyle/>
        <a:p>
          <a:endParaRPr lang="en-US"/>
        </a:p>
      </dgm:t>
    </dgm:pt>
    <dgm:pt modelId="{1E870EFB-6A5F-4F97-AF8D-01712E9C987C}" type="sibTrans" cxnId="{3E416A10-0768-4163-8FFC-B8B4059822A3}">
      <dgm:prSet/>
      <dgm:spPr/>
      <dgm:t>
        <a:bodyPr/>
        <a:lstStyle/>
        <a:p>
          <a:endParaRPr lang="en-US"/>
        </a:p>
      </dgm:t>
    </dgm:pt>
    <dgm:pt modelId="{14B6EA55-6CE0-49F9-AF61-9963633FD7A8}">
      <dgm:prSet/>
      <dgm:spPr/>
      <dgm:t>
        <a:bodyPr/>
        <a:lstStyle/>
        <a:p>
          <a:r>
            <a:rPr lang="en-US"/>
            <a:t>Life safety (liability/codes)</a:t>
          </a:r>
        </a:p>
      </dgm:t>
    </dgm:pt>
    <dgm:pt modelId="{731F97BA-B59D-4163-8FCC-D46EF1ABE9DF}" type="parTrans" cxnId="{3F7380A2-DEB1-4A39-8B96-8D2493A60434}">
      <dgm:prSet/>
      <dgm:spPr/>
      <dgm:t>
        <a:bodyPr/>
        <a:lstStyle/>
        <a:p>
          <a:endParaRPr lang="en-US"/>
        </a:p>
      </dgm:t>
    </dgm:pt>
    <dgm:pt modelId="{54A91B29-1B7E-440B-9C8E-FB044919D99C}" type="sibTrans" cxnId="{3F7380A2-DEB1-4A39-8B96-8D2493A60434}">
      <dgm:prSet/>
      <dgm:spPr/>
      <dgm:t>
        <a:bodyPr/>
        <a:lstStyle/>
        <a:p>
          <a:endParaRPr lang="en-US"/>
        </a:p>
      </dgm:t>
    </dgm:pt>
    <dgm:pt modelId="{17AEB0D3-FAB9-4BA7-BB81-0B652ACDCAE6}">
      <dgm:prSet/>
      <dgm:spPr/>
      <dgm:t>
        <a:bodyPr/>
        <a:lstStyle/>
        <a:p>
          <a:r>
            <a:rPr lang="en-US"/>
            <a:t>BacNet/Communications Protocol</a:t>
          </a:r>
        </a:p>
      </dgm:t>
    </dgm:pt>
    <dgm:pt modelId="{B32FF0A6-376A-46F3-B694-2285ED84920E}" type="parTrans" cxnId="{EDFCA05F-B2F1-45ED-9531-DB49787B3C66}">
      <dgm:prSet/>
      <dgm:spPr/>
      <dgm:t>
        <a:bodyPr/>
        <a:lstStyle/>
        <a:p>
          <a:endParaRPr lang="en-US"/>
        </a:p>
      </dgm:t>
    </dgm:pt>
    <dgm:pt modelId="{F91FCCD0-D889-4377-B677-0699CF132788}" type="sibTrans" cxnId="{EDFCA05F-B2F1-45ED-9531-DB49787B3C66}">
      <dgm:prSet/>
      <dgm:spPr/>
      <dgm:t>
        <a:bodyPr/>
        <a:lstStyle/>
        <a:p>
          <a:endParaRPr lang="en-US"/>
        </a:p>
      </dgm:t>
    </dgm:pt>
    <dgm:pt modelId="{D0592F4D-6429-49B3-A580-7EBCC90FCA61}">
      <dgm:prSet/>
      <dgm:spPr/>
      <dgm:t>
        <a:bodyPr/>
        <a:lstStyle/>
        <a:p>
          <a:r>
            <a:rPr lang="en-US"/>
            <a:t>Commissioning</a:t>
          </a:r>
        </a:p>
      </dgm:t>
    </dgm:pt>
    <dgm:pt modelId="{F9970CE6-BED6-44E1-BEBB-5423A2E61B86}" type="parTrans" cxnId="{AE0B6FD4-E566-46C8-AF85-0A9CCDF88139}">
      <dgm:prSet/>
      <dgm:spPr/>
      <dgm:t>
        <a:bodyPr/>
        <a:lstStyle/>
        <a:p>
          <a:endParaRPr lang="en-US"/>
        </a:p>
      </dgm:t>
    </dgm:pt>
    <dgm:pt modelId="{A40088D7-0511-4C18-B336-F8EBD8436BD3}" type="sibTrans" cxnId="{AE0B6FD4-E566-46C8-AF85-0A9CCDF88139}">
      <dgm:prSet/>
      <dgm:spPr/>
      <dgm:t>
        <a:bodyPr/>
        <a:lstStyle/>
        <a:p>
          <a:endParaRPr lang="en-US"/>
        </a:p>
      </dgm:t>
    </dgm:pt>
    <dgm:pt modelId="{999A2590-C4DB-4113-9526-3736C76500CD}">
      <dgm:prSet/>
      <dgm:spPr/>
      <dgm:t>
        <a:bodyPr/>
        <a:lstStyle/>
        <a:p>
          <a:r>
            <a:rPr lang="en-US"/>
            <a:t>Decarbonization</a:t>
          </a:r>
        </a:p>
      </dgm:t>
    </dgm:pt>
    <dgm:pt modelId="{94A6DC6D-681A-4F3D-8CEE-E4F6E1248B6C}" type="parTrans" cxnId="{CC9121C5-64FB-40AA-AD7F-22A0F56DE3A5}">
      <dgm:prSet/>
      <dgm:spPr/>
      <dgm:t>
        <a:bodyPr/>
        <a:lstStyle/>
        <a:p>
          <a:endParaRPr lang="en-US"/>
        </a:p>
      </dgm:t>
    </dgm:pt>
    <dgm:pt modelId="{D7FAF1FC-C2EB-49D1-BE41-66F5BD826D0D}" type="sibTrans" cxnId="{CC9121C5-64FB-40AA-AD7F-22A0F56DE3A5}">
      <dgm:prSet/>
      <dgm:spPr/>
      <dgm:t>
        <a:bodyPr/>
        <a:lstStyle/>
        <a:p>
          <a:endParaRPr lang="en-US"/>
        </a:p>
      </dgm:t>
    </dgm:pt>
    <dgm:pt modelId="{422DC1D7-3C0B-4B37-8195-E896AF14D56F}">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Distinguished Lecturer Program</a:t>
          </a:r>
          <a:endParaRPr lang="en-US" dirty="0">
            <a:solidFill>
              <a:schemeClr val="bg1"/>
            </a:solidFill>
          </a:endParaRPr>
        </a:p>
      </dgm:t>
    </dgm:pt>
    <dgm:pt modelId="{DDF30C64-8CD4-4155-B80B-5CFE8FAB8F7C}" type="parTrans" cxnId="{6C35C87F-2901-4547-BEDA-9213D4886670}">
      <dgm:prSet/>
      <dgm:spPr/>
      <dgm:t>
        <a:bodyPr/>
        <a:lstStyle/>
        <a:p>
          <a:endParaRPr lang="en-US"/>
        </a:p>
      </dgm:t>
    </dgm:pt>
    <dgm:pt modelId="{2A60CC7A-4DCD-448A-A23A-E82C1B1783E7}" type="sibTrans" cxnId="{6C35C87F-2901-4547-BEDA-9213D4886670}">
      <dgm:prSet/>
      <dgm:spPr/>
      <dgm:t>
        <a:bodyPr/>
        <a:lstStyle/>
        <a:p>
          <a:endParaRPr lang="en-US"/>
        </a:p>
      </dgm:t>
    </dgm:pt>
    <dgm:pt modelId="{B53EF8E0-C5AA-4E21-8808-7A7CBB87404F}">
      <dgm:prSet/>
      <dgm:spPr/>
      <dgm:t>
        <a:bodyPr/>
        <a:lstStyle/>
        <a:p>
          <a:r>
            <a:rPr lang="en-US"/>
            <a:t>Society pays lecturer’s transportation to city of event</a:t>
          </a:r>
        </a:p>
      </dgm:t>
    </dgm:pt>
    <dgm:pt modelId="{D9C7E49E-95DF-4CA2-B3CE-3D30A0C0C59E}" type="parTrans" cxnId="{04C504FF-CC78-4574-A009-6347F80B3FC7}">
      <dgm:prSet/>
      <dgm:spPr/>
      <dgm:t>
        <a:bodyPr/>
        <a:lstStyle/>
        <a:p>
          <a:endParaRPr lang="en-US"/>
        </a:p>
      </dgm:t>
    </dgm:pt>
    <dgm:pt modelId="{458BD72C-C69E-491A-85D8-CC81F8CE9CF0}" type="sibTrans" cxnId="{04C504FF-CC78-4574-A009-6347F80B3FC7}">
      <dgm:prSet/>
      <dgm:spPr/>
      <dgm:t>
        <a:bodyPr/>
        <a:lstStyle/>
        <a:p>
          <a:endParaRPr lang="en-US"/>
        </a:p>
      </dgm:t>
    </dgm:pt>
    <dgm:pt modelId="{276D598B-F99C-4DB5-BF30-1BD76A41FD1D}">
      <dgm:prSet/>
      <dgm:spPr/>
      <dgm:t>
        <a:bodyPr/>
        <a:lstStyle/>
        <a:p>
          <a:r>
            <a:rPr lang="en-US"/>
            <a:t>Chapter pays for local costs</a:t>
          </a:r>
        </a:p>
      </dgm:t>
    </dgm:pt>
    <dgm:pt modelId="{866C9205-E99A-489D-8031-E326E9714852}" type="parTrans" cxnId="{9112DA4C-8790-4717-8D41-CD163F84224B}">
      <dgm:prSet/>
      <dgm:spPr/>
      <dgm:t>
        <a:bodyPr/>
        <a:lstStyle/>
        <a:p>
          <a:endParaRPr lang="en-US"/>
        </a:p>
      </dgm:t>
    </dgm:pt>
    <dgm:pt modelId="{F1967383-03D8-4126-8D37-66BE938062A6}" type="sibTrans" cxnId="{9112DA4C-8790-4717-8D41-CD163F84224B}">
      <dgm:prSet/>
      <dgm:spPr/>
      <dgm:t>
        <a:bodyPr/>
        <a:lstStyle/>
        <a:p>
          <a:endParaRPr lang="en-US"/>
        </a:p>
      </dgm:t>
    </dgm:pt>
    <dgm:pt modelId="{4AC64DE5-1D8D-4C8F-8749-9E624036A3E4}">
      <dgm:prSet/>
      <dgm:spPr/>
      <dgm:t>
        <a:bodyPr/>
        <a:lstStyle/>
        <a:p>
          <a:r>
            <a:rPr lang="en-US"/>
            <a:t>Opportunity to work with other ASHRAE Chapters for joint or multiple local presentations</a:t>
          </a:r>
        </a:p>
      </dgm:t>
    </dgm:pt>
    <dgm:pt modelId="{319CA58D-77C6-4663-A836-C31430F099CB}" type="parTrans" cxnId="{9104288E-6491-4DFB-9802-2692F934A62D}">
      <dgm:prSet/>
      <dgm:spPr/>
      <dgm:t>
        <a:bodyPr/>
        <a:lstStyle/>
        <a:p>
          <a:endParaRPr lang="en-US"/>
        </a:p>
      </dgm:t>
    </dgm:pt>
    <dgm:pt modelId="{B81CC948-C929-451B-B981-09932342DCEB}" type="sibTrans" cxnId="{9104288E-6491-4DFB-9802-2692F934A62D}">
      <dgm:prSet/>
      <dgm:spPr/>
      <dgm:t>
        <a:bodyPr/>
        <a:lstStyle/>
        <a:p>
          <a:endParaRPr lang="en-US"/>
        </a:p>
      </dgm:t>
    </dgm:pt>
    <dgm:pt modelId="{E9BCA215-898D-4C15-8141-C211B7F753C0}" type="pres">
      <dgm:prSet presAssocID="{F105EA46-F9DF-48DB-9E32-BFEE07FA582A}" presName="linear" presStyleCnt="0">
        <dgm:presLayoutVars>
          <dgm:animLvl val="lvl"/>
          <dgm:resizeHandles val="exact"/>
        </dgm:presLayoutVars>
      </dgm:prSet>
      <dgm:spPr/>
    </dgm:pt>
    <dgm:pt modelId="{181D7F6A-66C9-4009-8C53-A5467CFFD6DA}" type="pres">
      <dgm:prSet presAssocID="{4A73D39A-CC9F-4A2B-917D-57DD9DE1CA23}" presName="parentText" presStyleLbl="node1" presStyleIdx="0" presStyleCnt="10">
        <dgm:presLayoutVars>
          <dgm:chMax val="0"/>
          <dgm:bulletEnabled val="1"/>
        </dgm:presLayoutVars>
      </dgm:prSet>
      <dgm:spPr/>
    </dgm:pt>
    <dgm:pt modelId="{70405F5A-78F5-4F78-AA4C-2D5DE4A6262B}" type="pres">
      <dgm:prSet presAssocID="{63B4EC31-A14B-4B1D-8C79-67F52D02B181}" presName="spacer" presStyleCnt="0"/>
      <dgm:spPr/>
    </dgm:pt>
    <dgm:pt modelId="{AE9931F6-6255-480F-82F9-2E22192A9D85}" type="pres">
      <dgm:prSet presAssocID="{F74EC810-47C2-430F-ABC4-EDB51172836C}" presName="parentText" presStyleLbl="node1" presStyleIdx="1" presStyleCnt="10">
        <dgm:presLayoutVars>
          <dgm:chMax val="0"/>
          <dgm:bulletEnabled val="1"/>
        </dgm:presLayoutVars>
      </dgm:prSet>
      <dgm:spPr/>
    </dgm:pt>
    <dgm:pt modelId="{D56284CF-340B-4642-9948-C75E980C4191}" type="pres">
      <dgm:prSet presAssocID="{91A5DEED-62F0-405A-BA0D-A46B352325D5}" presName="spacer" presStyleCnt="0"/>
      <dgm:spPr/>
    </dgm:pt>
    <dgm:pt modelId="{7B53588D-7DA5-4BBF-8A8C-D3FC60064912}" type="pres">
      <dgm:prSet presAssocID="{BC8B6926-8ACA-48C0-B366-32C9956AE0F9}" presName="parentText" presStyleLbl="node1" presStyleIdx="2" presStyleCnt="10">
        <dgm:presLayoutVars>
          <dgm:chMax val="0"/>
          <dgm:bulletEnabled val="1"/>
        </dgm:presLayoutVars>
      </dgm:prSet>
      <dgm:spPr/>
    </dgm:pt>
    <dgm:pt modelId="{A1ACB9AC-BCCB-41A4-8B2C-D3463641F832}" type="pres">
      <dgm:prSet presAssocID="{99CF894E-9121-4460-8EC0-2B5947EC1A73}" presName="spacer" presStyleCnt="0"/>
      <dgm:spPr/>
    </dgm:pt>
    <dgm:pt modelId="{C4EA3A43-D3FB-47BB-B0DB-E81311788ED9}" type="pres">
      <dgm:prSet presAssocID="{D3F47E9A-5067-4ED9-AB23-98A082D37B58}" presName="parentText" presStyleLbl="node1" presStyleIdx="3" presStyleCnt="10">
        <dgm:presLayoutVars>
          <dgm:chMax val="0"/>
          <dgm:bulletEnabled val="1"/>
        </dgm:presLayoutVars>
      </dgm:prSet>
      <dgm:spPr/>
    </dgm:pt>
    <dgm:pt modelId="{CBAA38B0-1928-476D-9294-1F273A88D5C7}" type="pres">
      <dgm:prSet presAssocID="{154D5A98-0FF0-40CD-8A48-06CFC6486C4B}" presName="spacer" presStyleCnt="0"/>
      <dgm:spPr/>
    </dgm:pt>
    <dgm:pt modelId="{719EE697-EFF6-4289-94BC-025BAF912691}" type="pres">
      <dgm:prSet presAssocID="{B4E20ADF-5453-444C-BFDB-F9AC74EDEA74}" presName="parentText" presStyleLbl="node1" presStyleIdx="4" presStyleCnt="10">
        <dgm:presLayoutVars>
          <dgm:chMax val="0"/>
          <dgm:bulletEnabled val="1"/>
        </dgm:presLayoutVars>
      </dgm:prSet>
      <dgm:spPr/>
    </dgm:pt>
    <dgm:pt modelId="{DC200925-0909-40F2-89E7-059CB8DFD180}" type="pres">
      <dgm:prSet presAssocID="{1E870EFB-6A5F-4F97-AF8D-01712E9C987C}" presName="spacer" presStyleCnt="0"/>
      <dgm:spPr/>
    </dgm:pt>
    <dgm:pt modelId="{B62FA38B-640B-438E-9766-1F5A0F8398D9}" type="pres">
      <dgm:prSet presAssocID="{14B6EA55-6CE0-49F9-AF61-9963633FD7A8}" presName="parentText" presStyleLbl="node1" presStyleIdx="5" presStyleCnt="10">
        <dgm:presLayoutVars>
          <dgm:chMax val="0"/>
          <dgm:bulletEnabled val="1"/>
        </dgm:presLayoutVars>
      </dgm:prSet>
      <dgm:spPr/>
    </dgm:pt>
    <dgm:pt modelId="{F1305CC3-80A8-42D2-8D11-5EF116EAFA22}" type="pres">
      <dgm:prSet presAssocID="{54A91B29-1B7E-440B-9C8E-FB044919D99C}" presName="spacer" presStyleCnt="0"/>
      <dgm:spPr/>
    </dgm:pt>
    <dgm:pt modelId="{4A41F9DA-B5B1-4864-8F1C-F6D002C55C1F}" type="pres">
      <dgm:prSet presAssocID="{17AEB0D3-FAB9-4BA7-BB81-0B652ACDCAE6}" presName="parentText" presStyleLbl="node1" presStyleIdx="6" presStyleCnt="10">
        <dgm:presLayoutVars>
          <dgm:chMax val="0"/>
          <dgm:bulletEnabled val="1"/>
        </dgm:presLayoutVars>
      </dgm:prSet>
      <dgm:spPr/>
    </dgm:pt>
    <dgm:pt modelId="{2E7524BC-200A-4D2C-93BD-4526A20243E1}" type="pres">
      <dgm:prSet presAssocID="{F91FCCD0-D889-4377-B677-0699CF132788}" presName="spacer" presStyleCnt="0"/>
      <dgm:spPr/>
    </dgm:pt>
    <dgm:pt modelId="{382D06D6-5F0D-4BFF-9FA3-1D8B699AF8C5}" type="pres">
      <dgm:prSet presAssocID="{D0592F4D-6429-49B3-A580-7EBCC90FCA61}" presName="parentText" presStyleLbl="node1" presStyleIdx="7" presStyleCnt="10">
        <dgm:presLayoutVars>
          <dgm:chMax val="0"/>
          <dgm:bulletEnabled val="1"/>
        </dgm:presLayoutVars>
      </dgm:prSet>
      <dgm:spPr/>
    </dgm:pt>
    <dgm:pt modelId="{2A57DD0A-0CCD-408B-B7D3-F847E05A10AE}" type="pres">
      <dgm:prSet presAssocID="{A40088D7-0511-4C18-B336-F8EBD8436BD3}" presName="spacer" presStyleCnt="0"/>
      <dgm:spPr/>
    </dgm:pt>
    <dgm:pt modelId="{564E7C69-BEFE-48BF-96F5-BBFB697C4ED5}" type="pres">
      <dgm:prSet presAssocID="{999A2590-C4DB-4113-9526-3736C76500CD}" presName="parentText" presStyleLbl="node1" presStyleIdx="8" presStyleCnt="10">
        <dgm:presLayoutVars>
          <dgm:chMax val="0"/>
          <dgm:bulletEnabled val="1"/>
        </dgm:presLayoutVars>
      </dgm:prSet>
      <dgm:spPr/>
    </dgm:pt>
    <dgm:pt modelId="{709BBC20-AB3E-4AA8-B141-1137CD02B269}" type="pres">
      <dgm:prSet presAssocID="{D7FAF1FC-C2EB-49D1-BE41-66F5BD826D0D}" presName="spacer" presStyleCnt="0"/>
      <dgm:spPr/>
    </dgm:pt>
    <dgm:pt modelId="{169B3282-60E8-4F9A-845C-F78C6228C5D9}" type="pres">
      <dgm:prSet presAssocID="{422DC1D7-3C0B-4B37-8195-E896AF14D56F}" presName="parentText" presStyleLbl="node1" presStyleIdx="9" presStyleCnt="10" custLinFactNeighborX="-88">
        <dgm:presLayoutVars>
          <dgm:chMax val="0"/>
          <dgm:bulletEnabled val="1"/>
        </dgm:presLayoutVars>
      </dgm:prSet>
      <dgm:spPr/>
    </dgm:pt>
    <dgm:pt modelId="{E324F11D-CB63-4457-9241-51A0A05C130E}" type="pres">
      <dgm:prSet presAssocID="{422DC1D7-3C0B-4B37-8195-E896AF14D56F}" presName="childText" presStyleLbl="revTx" presStyleIdx="0" presStyleCnt="1">
        <dgm:presLayoutVars>
          <dgm:bulletEnabled val="1"/>
        </dgm:presLayoutVars>
      </dgm:prSet>
      <dgm:spPr/>
    </dgm:pt>
  </dgm:ptLst>
  <dgm:cxnLst>
    <dgm:cxn modelId="{29EF6700-4F1A-4BE3-B847-899397CD348D}" type="presOf" srcId="{17AEB0D3-FAB9-4BA7-BB81-0B652ACDCAE6}" destId="{4A41F9DA-B5B1-4864-8F1C-F6D002C55C1F}" srcOrd="0" destOrd="0" presId="urn:microsoft.com/office/officeart/2005/8/layout/vList2"/>
    <dgm:cxn modelId="{3E416A10-0768-4163-8FFC-B8B4059822A3}" srcId="{F105EA46-F9DF-48DB-9E32-BFEE07FA582A}" destId="{B4E20ADF-5453-444C-BFDB-F9AC74EDEA74}" srcOrd="4" destOrd="0" parTransId="{4D4D8687-48F7-4E49-9443-556A52D34CAA}" sibTransId="{1E870EFB-6A5F-4F97-AF8D-01712E9C987C}"/>
    <dgm:cxn modelId="{1BC0E635-B506-42BC-83A8-531F85D2A7AB}" srcId="{F105EA46-F9DF-48DB-9E32-BFEE07FA582A}" destId="{BC8B6926-8ACA-48C0-B366-32C9956AE0F9}" srcOrd="2" destOrd="0" parTransId="{728D484D-C261-4626-A1FD-3DDA203CDA64}" sibTransId="{99CF894E-9121-4460-8EC0-2B5947EC1A73}"/>
    <dgm:cxn modelId="{61FD533A-CDC5-4BFC-B5BE-8431489090EE}" type="presOf" srcId="{422DC1D7-3C0B-4B37-8195-E896AF14D56F}" destId="{169B3282-60E8-4F9A-845C-F78C6228C5D9}" srcOrd="0" destOrd="0" presId="urn:microsoft.com/office/officeart/2005/8/layout/vList2"/>
    <dgm:cxn modelId="{EDFCA05F-B2F1-45ED-9531-DB49787B3C66}" srcId="{F105EA46-F9DF-48DB-9E32-BFEE07FA582A}" destId="{17AEB0D3-FAB9-4BA7-BB81-0B652ACDCAE6}" srcOrd="6" destOrd="0" parTransId="{B32FF0A6-376A-46F3-B694-2285ED84920E}" sibTransId="{F91FCCD0-D889-4377-B677-0699CF132788}"/>
    <dgm:cxn modelId="{364BAD47-998F-4BD1-805B-7E064BEB4707}" type="presOf" srcId="{BC8B6926-8ACA-48C0-B366-32C9956AE0F9}" destId="{7B53588D-7DA5-4BBF-8A8C-D3FC60064912}" srcOrd="0" destOrd="0" presId="urn:microsoft.com/office/officeart/2005/8/layout/vList2"/>
    <dgm:cxn modelId="{934CFA4B-B52D-4A89-AE34-1CB85879A5C4}" type="presOf" srcId="{F105EA46-F9DF-48DB-9E32-BFEE07FA582A}" destId="{E9BCA215-898D-4C15-8141-C211B7F753C0}" srcOrd="0" destOrd="0" presId="urn:microsoft.com/office/officeart/2005/8/layout/vList2"/>
    <dgm:cxn modelId="{9112DA4C-8790-4717-8D41-CD163F84224B}" srcId="{422DC1D7-3C0B-4B37-8195-E896AF14D56F}" destId="{276D598B-F99C-4DB5-BF30-1BD76A41FD1D}" srcOrd="1" destOrd="0" parTransId="{866C9205-E99A-489D-8031-E326E9714852}" sibTransId="{F1967383-03D8-4126-8D37-66BE938062A6}"/>
    <dgm:cxn modelId="{6C35C87F-2901-4547-BEDA-9213D4886670}" srcId="{F105EA46-F9DF-48DB-9E32-BFEE07FA582A}" destId="{422DC1D7-3C0B-4B37-8195-E896AF14D56F}" srcOrd="9" destOrd="0" parTransId="{DDF30C64-8CD4-4155-B80B-5CFE8FAB8F7C}" sibTransId="{2A60CC7A-4DCD-448A-A23A-E82C1B1783E7}"/>
    <dgm:cxn modelId="{9104288E-6491-4DFB-9802-2692F934A62D}" srcId="{422DC1D7-3C0B-4B37-8195-E896AF14D56F}" destId="{4AC64DE5-1D8D-4C8F-8749-9E624036A3E4}" srcOrd="2" destOrd="0" parTransId="{319CA58D-77C6-4663-A836-C31430F099CB}" sibTransId="{B81CC948-C929-451B-B981-09932342DCEB}"/>
    <dgm:cxn modelId="{A518A293-63B5-4DD9-A967-A8E5F09FDCA1}" type="presOf" srcId="{4A73D39A-CC9F-4A2B-917D-57DD9DE1CA23}" destId="{181D7F6A-66C9-4009-8C53-A5467CFFD6DA}" srcOrd="0" destOrd="0" presId="urn:microsoft.com/office/officeart/2005/8/layout/vList2"/>
    <dgm:cxn modelId="{9BAA6199-1C51-4ABD-A4D2-A0B142BFD96E}" srcId="{F105EA46-F9DF-48DB-9E32-BFEE07FA582A}" destId="{D3F47E9A-5067-4ED9-AB23-98A082D37B58}" srcOrd="3" destOrd="0" parTransId="{EB6B438B-4ACE-4913-8D60-51A30087961A}" sibTransId="{154D5A98-0FF0-40CD-8A48-06CFC6486C4B}"/>
    <dgm:cxn modelId="{C5C8999A-FA74-4FFA-B2A2-422B01AD1175}" type="presOf" srcId="{B4E20ADF-5453-444C-BFDB-F9AC74EDEA74}" destId="{719EE697-EFF6-4289-94BC-025BAF912691}" srcOrd="0" destOrd="0" presId="urn:microsoft.com/office/officeart/2005/8/layout/vList2"/>
    <dgm:cxn modelId="{4754BD9C-0565-4690-AFB5-F4AA06339CD7}" type="presOf" srcId="{276D598B-F99C-4DB5-BF30-1BD76A41FD1D}" destId="{E324F11D-CB63-4457-9241-51A0A05C130E}" srcOrd="0" destOrd="1" presId="urn:microsoft.com/office/officeart/2005/8/layout/vList2"/>
    <dgm:cxn modelId="{3F7380A2-DEB1-4A39-8B96-8D2493A60434}" srcId="{F105EA46-F9DF-48DB-9E32-BFEE07FA582A}" destId="{14B6EA55-6CE0-49F9-AF61-9963633FD7A8}" srcOrd="5" destOrd="0" parTransId="{731F97BA-B59D-4163-8FCC-D46EF1ABE9DF}" sibTransId="{54A91B29-1B7E-440B-9C8E-FB044919D99C}"/>
    <dgm:cxn modelId="{D1E857B4-4BC4-4D0E-AC83-60278C942847}" srcId="{F105EA46-F9DF-48DB-9E32-BFEE07FA582A}" destId="{4A73D39A-CC9F-4A2B-917D-57DD9DE1CA23}" srcOrd="0" destOrd="0" parTransId="{F6BAC0A4-8F77-4473-8BD1-C99F3D613FF2}" sibTransId="{63B4EC31-A14B-4B1D-8C79-67F52D02B181}"/>
    <dgm:cxn modelId="{3F3FE6BB-7BF9-43F4-8F73-9ECE9A772C6C}" type="presOf" srcId="{14B6EA55-6CE0-49F9-AF61-9963633FD7A8}" destId="{B62FA38B-640B-438E-9766-1F5A0F8398D9}" srcOrd="0" destOrd="0" presId="urn:microsoft.com/office/officeart/2005/8/layout/vList2"/>
    <dgm:cxn modelId="{9A206DBC-3A7A-471D-8E88-B43C4DB408AF}" type="presOf" srcId="{B53EF8E0-C5AA-4E21-8808-7A7CBB87404F}" destId="{E324F11D-CB63-4457-9241-51A0A05C130E}" srcOrd="0" destOrd="0" presId="urn:microsoft.com/office/officeart/2005/8/layout/vList2"/>
    <dgm:cxn modelId="{CC9121C5-64FB-40AA-AD7F-22A0F56DE3A5}" srcId="{F105EA46-F9DF-48DB-9E32-BFEE07FA582A}" destId="{999A2590-C4DB-4113-9526-3736C76500CD}" srcOrd="8" destOrd="0" parTransId="{94A6DC6D-681A-4F3D-8CEE-E4F6E1248B6C}" sibTransId="{D7FAF1FC-C2EB-49D1-BE41-66F5BD826D0D}"/>
    <dgm:cxn modelId="{5AEB87C5-7B8D-494A-A4CD-30B0BB62D4E9}" type="presOf" srcId="{F74EC810-47C2-430F-ABC4-EDB51172836C}" destId="{AE9931F6-6255-480F-82F9-2E22192A9D85}" srcOrd="0" destOrd="0" presId="urn:microsoft.com/office/officeart/2005/8/layout/vList2"/>
    <dgm:cxn modelId="{01EA91C8-64C3-4D0B-8BDD-5313704EFA91}" type="presOf" srcId="{4AC64DE5-1D8D-4C8F-8749-9E624036A3E4}" destId="{E324F11D-CB63-4457-9241-51A0A05C130E}" srcOrd="0" destOrd="2" presId="urn:microsoft.com/office/officeart/2005/8/layout/vList2"/>
    <dgm:cxn modelId="{AE0B6FD4-E566-46C8-AF85-0A9CCDF88139}" srcId="{F105EA46-F9DF-48DB-9E32-BFEE07FA582A}" destId="{D0592F4D-6429-49B3-A580-7EBCC90FCA61}" srcOrd="7" destOrd="0" parTransId="{F9970CE6-BED6-44E1-BEBB-5423A2E61B86}" sibTransId="{A40088D7-0511-4C18-B336-F8EBD8436BD3}"/>
    <dgm:cxn modelId="{BB1618E1-1E17-427C-AA64-A32426652EA9}" type="presOf" srcId="{D3F47E9A-5067-4ED9-AB23-98A082D37B58}" destId="{C4EA3A43-D3FB-47BB-B0DB-E81311788ED9}" srcOrd="0" destOrd="0" presId="urn:microsoft.com/office/officeart/2005/8/layout/vList2"/>
    <dgm:cxn modelId="{531DBDE6-5636-474A-80BD-BAF39285CB65}" type="presOf" srcId="{D0592F4D-6429-49B3-A580-7EBCC90FCA61}" destId="{382D06D6-5F0D-4BFF-9FA3-1D8B699AF8C5}" srcOrd="0" destOrd="0" presId="urn:microsoft.com/office/officeart/2005/8/layout/vList2"/>
    <dgm:cxn modelId="{7757E6E8-C568-479A-85C0-363567661569}" srcId="{F105EA46-F9DF-48DB-9E32-BFEE07FA582A}" destId="{F74EC810-47C2-430F-ABC4-EDB51172836C}" srcOrd="1" destOrd="0" parTransId="{37FB11BD-7841-4753-88FB-02E75413286C}" sibTransId="{91A5DEED-62F0-405A-BA0D-A46B352325D5}"/>
    <dgm:cxn modelId="{250257EE-B100-4DBD-BC2B-592CD37B1481}" type="presOf" srcId="{999A2590-C4DB-4113-9526-3736C76500CD}" destId="{564E7C69-BEFE-48BF-96F5-BBFB697C4ED5}" srcOrd="0" destOrd="0" presId="urn:microsoft.com/office/officeart/2005/8/layout/vList2"/>
    <dgm:cxn modelId="{04C504FF-CC78-4574-A009-6347F80B3FC7}" srcId="{422DC1D7-3C0B-4B37-8195-E896AF14D56F}" destId="{B53EF8E0-C5AA-4E21-8808-7A7CBB87404F}" srcOrd="0" destOrd="0" parTransId="{D9C7E49E-95DF-4CA2-B3CE-3D30A0C0C59E}" sibTransId="{458BD72C-C69E-491A-85D8-CC81F8CE9CF0}"/>
    <dgm:cxn modelId="{913A6594-ACF1-4F21-AD09-58A7FC5A55A9}" type="presParOf" srcId="{E9BCA215-898D-4C15-8141-C211B7F753C0}" destId="{181D7F6A-66C9-4009-8C53-A5467CFFD6DA}" srcOrd="0" destOrd="0" presId="urn:microsoft.com/office/officeart/2005/8/layout/vList2"/>
    <dgm:cxn modelId="{C0633CEB-548D-4B7B-AC53-F41B57159277}" type="presParOf" srcId="{E9BCA215-898D-4C15-8141-C211B7F753C0}" destId="{70405F5A-78F5-4F78-AA4C-2D5DE4A6262B}" srcOrd="1" destOrd="0" presId="urn:microsoft.com/office/officeart/2005/8/layout/vList2"/>
    <dgm:cxn modelId="{441AFEA0-BF56-450E-9660-0889F8E852C0}" type="presParOf" srcId="{E9BCA215-898D-4C15-8141-C211B7F753C0}" destId="{AE9931F6-6255-480F-82F9-2E22192A9D85}" srcOrd="2" destOrd="0" presId="urn:microsoft.com/office/officeart/2005/8/layout/vList2"/>
    <dgm:cxn modelId="{8BC93CFB-AEBC-4927-9007-22953B99DDF2}" type="presParOf" srcId="{E9BCA215-898D-4C15-8141-C211B7F753C0}" destId="{D56284CF-340B-4642-9948-C75E980C4191}" srcOrd="3" destOrd="0" presId="urn:microsoft.com/office/officeart/2005/8/layout/vList2"/>
    <dgm:cxn modelId="{C01C5D2F-EB58-4156-B4C5-A55739485E7C}" type="presParOf" srcId="{E9BCA215-898D-4C15-8141-C211B7F753C0}" destId="{7B53588D-7DA5-4BBF-8A8C-D3FC60064912}" srcOrd="4" destOrd="0" presId="urn:microsoft.com/office/officeart/2005/8/layout/vList2"/>
    <dgm:cxn modelId="{F6D85FC3-B113-4AEC-9918-DF95D563D161}" type="presParOf" srcId="{E9BCA215-898D-4C15-8141-C211B7F753C0}" destId="{A1ACB9AC-BCCB-41A4-8B2C-D3463641F832}" srcOrd="5" destOrd="0" presId="urn:microsoft.com/office/officeart/2005/8/layout/vList2"/>
    <dgm:cxn modelId="{DF147042-EE8B-4BC6-9E36-BF83099C8F26}" type="presParOf" srcId="{E9BCA215-898D-4C15-8141-C211B7F753C0}" destId="{C4EA3A43-D3FB-47BB-B0DB-E81311788ED9}" srcOrd="6" destOrd="0" presId="urn:microsoft.com/office/officeart/2005/8/layout/vList2"/>
    <dgm:cxn modelId="{E97E9B37-0D10-4053-B73C-B79766740D3D}" type="presParOf" srcId="{E9BCA215-898D-4C15-8141-C211B7F753C0}" destId="{CBAA38B0-1928-476D-9294-1F273A88D5C7}" srcOrd="7" destOrd="0" presId="urn:microsoft.com/office/officeart/2005/8/layout/vList2"/>
    <dgm:cxn modelId="{CD618E99-FBD5-4954-AB82-0BC273386ECA}" type="presParOf" srcId="{E9BCA215-898D-4C15-8141-C211B7F753C0}" destId="{719EE697-EFF6-4289-94BC-025BAF912691}" srcOrd="8" destOrd="0" presId="urn:microsoft.com/office/officeart/2005/8/layout/vList2"/>
    <dgm:cxn modelId="{AB774437-9DCB-478F-B615-2A3D57D60084}" type="presParOf" srcId="{E9BCA215-898D-4C15-8141-C211B7F753C0}" destId="{DC200925-0909-40F2-89E7-059CB8DFD180}" srcOrd="9" destOrd="0" presId="urn:microsoft.com/office/officeart/2005/8/layout/vList2"/>
    <dgm:cxn modelId="{CAA32CB2-21F1-4A93-91D0-DF5C0F8F6FC6}" type="presParOf" srcId="{E9BCA215-898D-4C15-8141-C211B7F753C0}" destId="{B62FA38B-640B-438E-9766-1F5A0F8398D9}" srcOrd="10" destOrd="0" presId="urn:microsoft.com/office/officeart/2005/8/layout/vList2"/>
    <dgm:cxn modelId="{2463B87E-D551-4A38-A47F-5651C5DE6404}" type="presParOf" srcId="{E9BCA215-898D-4C15-8141-C211B7F753C0}" destId="{F1305CC3-80A8-42D2-8D11-5EF116EAFA22}" srcOrd="11" destOrd="0" presId="urn:microsoft.com/office/officeart/2005/8/layout/vList2"/>
    <dgm:cxn modelId="{FA70C868-D2EF-451A-AB92-D5744117414C}" type="presParOf" srcId="{E9BCA215-898D-4C15-8141-C211B7F753C0}" destId="{4A41F9DA-B5B1-4864-8F1C-F6D002C55C1F}" srcOrd="12" destOrd="0" presId="urn:microsoft.com/office/officeart/2005/8/layout/vList2"/>
    <dgm:cxn modelId="{87FD54FC-877B-47D6-8456-03CEC0AD5406}" type="presParOf" srcId="{E9BCA215-898D-4C15-8141-C211B7F753C0}" destId="{2E7524BC-200A-4D2C-93BD-4526A20243E1}" srcOrd="13" destOrd="0" presId="urn:microsoft.com/office/officeart/2005/8/layout/vList2"/>
    <dgm:cxn modelId="{27488B8B-697F-4807-8169-9EE64891773E}" type="presParOf" srcId="{E9BCA215-898D-4C15-8141-C211B7F753C0}" destId="{382D06D6-5F0D-4BFF-9FA3-1D8B699AF8C5}" srcOrd="14" destOrd="0" presId="urn:microsoft.com/office/officeart/2005/8/layout/vList2"/>
    <dgm:cxn modelId="{294B4024-1022-4F57-A4F6-1BDA7C644B59}" type="presParOf" srcId="{E9BCA215-898D-4C15-8141-C211B7F753C0}" destId="{2A57DD0A-0CCD-408B-B7D3-F847E05A10AE}" srcOrd="15" destOrd="0" presId="urn:microsoft.com/office/officeart/2005/8/layout/vList2"/>
    <dgm:cxn modelId="{87B81C71-BE16-44B3-AF0F-6920B4289A71}" type="presParOf" srcId="{E9BCA215-898D-4C15-8141-C211B7F753C0}" destId="{564E7C69-BEFE-48BF-96F5-BBFB697C4ED5}" srcOrd="16" destOrd="0" presId="urn:microsoft.com/office/officeart/2005/8/layout/vList2"/>
    <dgm:cxn modelId="{36C3249E-B2FB-44AC-967C-5469295B9BCD}" type="presParOf" srcId="{E9BCA215-898D-4C15-8141-C211B7F753C0}" destId="{709BBC20-AB3E-4AA8-B141-1137CD02B269}" srcOrd="17" destOrd="0" presId="urn:microsoft.com/office/officeart/2005/8/layout/vList2"/>
    <dgm:cxn modelId="{C85F3EA4-723C-41F6-A463-13A794577CFC}" type="presParOf" srcId="{E9BCA215-898D-4C15-8141-C211B7F753C0}" destId="{169B3282-60E8-4F9A-845C-F78C6228C5D9}" srcOrd="18" destOrd="0" presId="urn:microsoft.com/office/officeart/2005/8/layout/vList2"/>
    <dgm:cxn modelId="{E171AF65-83B2-4873-82B6-F11472D65BA1}" type="presParOf" srcId="{E9BCA215-898D-4C15-8141-C211B7F753C0}" destId="{E324F11D-CB63-4457-9241-51A0A05C130E}" srcOrd="1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7F6A-66C9-4009-8C53-A5467CFFD6DA}">
      <dsp:nvSpPr>
        <dsp:cNvPr id="0" name=""/>
        <dsp:cNvSpPr/>
      </dsp:nvSpPr>
      <dsp:spPr>
        <a:xfrm>
          <a:off x="0" y="112350"/>
          <a:ext cx="6628804" cy="374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ASHRAE energy efficiency standards</a:t>
          </a:r>
        </a:p>
      </dsp:txBody>
      <dsp:txXfrm>
        <a:off x="18277" y="130627"/>
        <a:ext cx="6592250" cy="337846"/>
      </dsp:txXfrm>
    </dsp:sp>
    <dsp:sp modelId="{AE9931F6-6255-480F-82F9-2E22192A9D85}">
      <dsp:nvSpPr>
        <dsp:cNvPr id="0" name=""/>
        <dsp:cNvSpPr/>
      </dsp:nvSpPr>
      <dsp:spPr>
        <a:xfrm>
          <a:off x="0" y="532830"/>
          <a:ext cx="6628804" cy="374400"/>
        </a:xfrm>
        <a:prstGeom prst="roundRect">
          <a:avLst/>
        </a:prstGeom>
        <a:gradFill rotWithShape="0">
          <a:gsLst>
            <a:gs pos="0">
              <a:schemeClr val="accent2">
                <a:hueOff val="-329365"/>
                <a:satOff val="1578"/>
                <a:lumOff val="1460"/>
                <a:alphaOff val="0"/>
                <a:tint val="96000"/>
                <a:lumMod val="100000"/>
              </a:schemeClr>
            </a:gs>
            <a:gs pos="78000">
              <a:schemeClr val="accent2">
                <a:hueOff val="-329365"/>
                <a:satOff val="1578"/>
                <a:lumOff val="14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Indoor air quality or environmental health</a:t>
          </a:r>
        </a:p>
      </dsp:txBody>
      <dsp:txXfrm>
        <a:off x="18277" y="551107"/>
        <a:ext cx="6592250" cy="337846"/>
      </dsp:txXfrm>
    </dsp:sp>
    <dsp:sp modelId="{7B53588D-7DA5-4BBF-8A8C-D3FC60064912}">
      <dsp:nvSpPr>
        <dsp:cNvPr id="0" name=""/>
        <dsp:cNvSpPr/>
      </dsp:nvSpPr>
      <dsp:spPr>
        <a:xfrm>
          <a:off x="0" y="953310"/>
          <a:ext cx="6628804" cy="374400"/>
        </a:xfrm>
        <a:prstGeom prst="roundRect">
          <a:avLst/>
        </a:prstGeom>
        <a:gradFill rotWithShape="0">
          <a:gsLst>
            <a:gs pos="0">
              <a:schemeClr val="accent2">
                <a:hueOff val="-658730"/>
                <a:satOff val="3156"/>
                <a:lumOff val="2919"/>
                <a:alphaOff val="0"/>
                <a:tint val="96000"/>
                <a:lumMod val="100000"/>
              </a:schemeClr>
            </a:gs>
            <a:gs pos="78000">
              <a:schemeClr val="accent2">
                <a:hueOff val="-658730"/>
                <a:satOff val="3156"/>
                <a:lumOff val="291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Ventilation/fans/pumping systems</a:t>
          </a:r>
        </a:p>
      </dsp:txBody>
      <dsp:txXfrm>
        <a:off x="18277" y="971587"/>
        <a:ext cx="6592250" cy="337846"/>
      </dsp:txXfrm>
    </dsp:sp>
    <dsp:sp modelId="{C4EA3A43-D3FB-47BB-B0DB-E81311788ED9}">
      <dsp:nvSpPr>
        <dsp:cNvPr id="0" name=""/>
        <dsp:cNvSpPr/>
      </dsp:nvSpPr>
      <dsp:spPr>
        <a:xfrm>
          <a:off x="0" y="1373790"/>
          <a:ext cx="6628804" cy="3744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Building moisture control</a:t>
          </a:r>
        </a:p>
      </dsp:txBody>
      <dsp:txXfrm>
        <a:off x="18277" y="1392067"/>
        <a:ext cx="6592250" cy="337846"/>
      </dsp:txXfrm>
    </dsp:sp>
    <dsp:sp modelId="{719EE697-EFF6-4289-94BC-025BAF912691}">
      <dsp:nvSpPr>
        <dsp:cNvPr id="0" name=""/>
        <dsp:cNvSpPr/>
      </dsp:nvSpPr>
      <dsp:spPr>
        <a:xfrm>
          <a:off x="0" y="1794270"/>
          <a:ext cx="6628804" cy="374400"/>
        </a:xfrm>
        <a:prstGeom prst="roundRect">
          <a:avLst/>
        </a:prstGeom>
        <a:gradFill rotWithShape="0">
          <a:gsLst>
            <a:gs pos="0">
              <a:schemeClr val="accent2">
                <a:hueOff val="-1317460"/>
                <a:satOff val="6311"/>
                <a:lumOff val="5839"/>
                <a:alphaOff val="0"/>
                <a:tint val="96000"/>
                <a:lumMod val="100000"/>
              </a:schemeClr>
            </a:gs>
            <a:gs pos="78000">
              <a:schemeClr val="accent2">
                <a:hueOff val="-1317460"/>
                <a:satOff val="6311"/>
                <a:lumOff val="583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Refrigeration design</a:t>
          </a:r>
        </a:p>
      </dsp:txBody>
      <dsp:txXfrm>
        <a:off x="18277" y="1812547"/>
        <a:ext cx="6592250" cy="337846"/>
      </dsp:txXfrm>
    </dsp:sp>
    <dsp:sp modelId="{B62FA38B-640B-438E-9766-1F5A0F8398D9}">
      <dsp:nvSpPr>
        <dsp:cNvPr id="0" name=""/>
        <dsp:cNvSpPr/>
      </dsp:nvSpPr>
      <dsp:spPr>
        <a:xfrm>
          <a:off x="0" y="2214750"/>
          <a:ext cx="6628804" cy="374400"/>
        </a:xfrm>
        <a:prstGeom prst="roundRect">
          <a:avLst/>
        </a:prstGeom>
        <a:gradFill rotWithShape="0">
          <a:gsLst>
            <a:gs pos="0">
              <a:schemeClr val="accent2">
                <a:hueOff val="-1646826"/>
                <a:satOff val="7889"/>
                <a:lumOff val="7298"/>
                <a:alphaOff val="0"/>
                <a:tint val="96000"/>
                <a:lumMod val="100000"/>
              </a:schemeClr>
            </a:gs>
            <a:gs pos="78000">
              <a:schemeClr val="accent2">
                <a:hueOff val="-1646826"/>
                <a:satOff val="7889"/>
                <a:lumOff val="72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Life safety (liability/codes)</a:t>
          </a:r>
        </a:p>
      </dsp:txBody>
      <dsp:txXfrm>
        <a:off x="18277" y="2233027"/>
        <a:ext cx="6592250" cy="337846"/>
      </dsp:txXfrm>
    </dsp:sp>
    <dsp:sp modelId="{4A41F9DA-B5B1-4864-8F1C-F6D002C55C1F}">
      <dsp:nvSpPr>
        <dsp:cNvPr id="0" name=""/>
        <dsp:cNvSpPr/>
      </dsp:nvSpPr>
      <dsp:spPr>
        <a:xfrm>
          <a:off x="0" y="2635230"/>
          <a:ext cx="6628804" cy="3744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BacNet/Communications Protocol</a:t>
          </a:r>
        </a:p>
      </dsp:txBody>
      <dsp:txXfrm>
        <a:off x="18277" y="2653507"/>
        <a:ext cx="6592250" cy="337846"/>
      </dsp:txXfrm>
    </dsp:sp>
    <dsp:sp modelId="{382D06D6-5F0D-4BFF-9FA3-1D8B699AF8C5}">
      <dsp:nvSpPr>
        <dsp:cNvPr id="0" name=""/>
        <dsp:cNvSpPr/>
      </dsp:nvSpPr>
      <dsp:spPr>
        <a:xfrm>
          <a:off x="0" y="3055710"/>
          <a:ext cx="6628804" cy="374400"/>
        </a:xfrm>
        <a:prstGeom prst="roundRect">
          <a:avLst/>
        </a:prstGeom>
        <a:gradFill rotWithShape="0">
          <a:gsLst>
            <a:gs pos="0">
              <a:schemeClr val="accent2">
                <a:hueOff val="-2305556"/>
                <a:satOff val="11044"/>
                <a:lumOff val="10218"/>
                <a:alphaOff val="0"/>
                <a:tint val="96000"/>
                <a:lumMod val="100000"/>
              </a:schemeClr>
            </a:gs>
            <a:gs pos="78000">
              <a:schemeClr val="accent2">
                <a:hueOff val="-2305556"/>
                <a:satOff val="11044"/>
                <a:lumOff val="102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Commissioning</a:t>
          </a:r>
        </a:p>
      </dsp:txBody>
      <dsp:txXfrm>
        <a:off x="18277" y="3073987"/>
        <a:ext cx="6592250" cy="337846"/>
      </dsp:txXfrm>
    </dsp:sp>
    <dsp:sp modelId="{564E7C69-BEFE-48BF-96F5-BBFB697C4ED5}">
      <dsp:nvSpPr>
        <dsp:cNvPr id="0" name=""/>
        <dsp:cNvSpPr/>
      </dsp:nvSpPr>
      <dsp:spPr>
        <a:xfrm>
          <a:off x="0" y="3476190"/>
          <a:ext cx="6628804" cy="374400"/>
        </a:xfrm>
        <a:prstGeom prst="roundRect">
          <a:avLst/>
        </a:prstGeom>
        <a:gradFill rotWithShape="0">
          <a:gsLst>
            <a:gs pos="0">
              <a:schemeClr val="accent2">
                <a:hueOff val="-2634921"/>
                <a:satOff val="12622"/>
                <a:lumOff val="11677"/>
                <a:alphaOff val="0"/>
                <a:tint val="96000"/>
                <a:lumMod val="100000"/>
              </a:schemeClr>
            </a:gs>
            <a:gs pos="78000">
              <a:schemeClr val="accent2">
                <a:hueOff val="-2634921"/>
                <a:satOff val="12622"/>
                <a:lumOff val="116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Decarbonization</a:t>
          </a:r>
        </a:p>
      </dsp:txBody>
      <dsp:txXfrm>
        <a:off x="18277" y="3494467"/>
        <a:ext cx="6592250" cy="337846"/>
      </dsp:txXfrm>
    </dsp:sp>
    <dsp:sp modelId="{169B3282-60E8-4F9A-845C-F78C6228C5D9}">
      <dsp:nvSpPr>
        <dsp:cNvPr id="0" name=""/>
        <dsp:cNvSpPr/>
      </dsp:nvSpPr>
      <dsp:spPr>
        <a:xfrm>
          <a:off x="0" y="3896670"/>
          <a:ext cx="6628804" cy="3744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Distinguished Lecturer Program</a:t>
          </a:r>
          <a:endParaRPr lang="en-US" sz="1600" kern="1200" dirty="0">
            <a:solidFill>
              <a:schemeClr val="bg1"/>
            </a:solidFill>
          </a:endParaRPr>
        </a:p>
      </dsp:txBody>
      <dsp:txXfrm>
        <a:off x="18277" y="3914947"/>
        <a:ext cx="6592250" cy="337846"/>
      </dsp:txXfrm>
    </dsp:sp>
    <dsp:sp modelId="{E324F11D-CB63-4457-9241-51A0A05C130E}">
      <dsp:nvSpPr>
        <dsp:cNvPr id="0" name=""/>
        <dsp:cNvSpPr/>
      </dsp:nvSpPr>
      <dsp:spPr>
        <a:xfrm>
          <a:off x="0" y="4271070"/>
          <a:ext cx="662880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Society pays lecturer’s transportation to city of event</a:t>
          </a:r>
        </a:p>
        <a:p>
          <a:pPr marL="114300" lvl="1" indent="-114300" algn="l" defTabSz="533400">
            <a:lnSpc>
              <a:spcPct val="90000"/>
            </a:lnSpc>
            <a:spcBef>
              <a:spcPct val="0"/>
            </a:spcBef>
            <a:spcAft>
              <a:spcPct val="20000"/>
            </a:spcAft>
            <a:buChar char="•"/>
          </a:pPr>
          <a:r>
            <a:rPr lang="en-US" sz="1200" kern="1200"/>
            <a:t>Chapter pays for local costs</a:t>
          </a:r>
        </a:p>
        <a:p>
          <a:pPr marL="114300" lvl="1" indent="-114300" algn="l" defTabSz="533400">
            <a:lnSpc>
              <a:spcPct val="90000"/>
            </a:lnSpc>
            <a:spcBef>
              <a:spcPct val="0"/>
            </a:spcBef>
            <a:spcAft>
              <a:spcPct val="20000"/>
            </a:spcAft>
            <a:buChar char="•"/>
          </a:pPr>
          <a:r>
            <a:rPr lang="en-US" sz="1200" kern="1200"/>
            <a:t>Opportunity to work with other ASHRAE Chapters for joint or multiple local presentations</a:t>
          </a:r>
        </a:p>
      </dsp:txBody>
      <dsp:txXfrm>
        <a:off x="0" y="4271070"/>
        <a:ext cx="6628804"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7B08C0-4F64-454B-A5B3-6427CD1924F1}" type="datetimeFigureOut">
              <a:rPr lang="en-US" smtClean="0"/>
              <a:t>1/13/2026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311652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 of Panel Discussion members; I suggest limiting to about 4 people. If promoted properly, these can quadruple attendance</a:t>
            </a:r>
            <a:r>
              <a:rPr lang="en-US"/>
              <a:t>. </a:t>
            </a:r>
          </a:p>
          <a:p>
            <a:pPr defTabSz="931774">
              <a:defRPr/>
            </a:pPr>
            <a:endParaRPr lang="en-US" dirty="0"/>
          </a:p>
          <a:p>
            <a:pPr defTabSz="931774">
              <a:defRPr/>
            </a:pPr>
            <a:r>
              <a:rPr lang="en-US" dirty="0"/>
              <a:t>Panel forums must have a strong moderator to keep the discussion on task. </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Examples of field trips. Let others tell their success stories</a:t>
            </a:r>
            <a:r>
              <a:rPr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5</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341508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80">
              <a:spcBef>
                <a:spcPct val="0"/>
              </a:spcBef>
            </a:pPr>
            <a:r>
              <a:rPr lang="en-US" dirty="0"/>
              <a:t>Examples of non-technical programs. For Research Promotion nights I suggest you have your RP Chair highlight a few funded Research project descriptions (just a few or it will get boring) and to make a ceremony out of recognizing your honor roll and higher RP contributors, especially the major contributors.</a:t>
            </a:r>
          </a:p>
          <a:p>
            <a:pPr defTabSz="941480">
              <a:spcBef>
                <a:spcPct val="0"/>
              </a:spcBef>
            </a:pPr>
            <a:endParaRPr lang="en-US" dirty="0"/>
          </a:p>
          <a:p>
            <a:pPr defTabSz="941480">
              <a:spcBef>
                <a:spcPct val="0"/>
              </a:spcBef>
            </a:pPr>
            <a:r>
              <a:rPr lang="en-US" dirty="0"/>
              <a:t>Sometimes local facilities personnel can provide their perspective on dealing with construction issues, engineers, architects and contractors.</a:t>
            </a:r>
          </a:p>
          <a:p>
            <a:pPr defTabSz="941480">
              <a:spcBef>
                <a:spcPct val="0"/>
              </a:spcBef>
            </a:pPr>
            <a:endParaRPr lang="en-US" dirty="0"/>
          </a:p>
          <a:p>
            <a:pPr defTabSz="941480">
              <a:spcBef>
                <a:spcPct val="0"/>
              </a:spcBef>
            </a:pPr>
            <a:r>
              <a:rPr lang="en-US"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9</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10</a:t>
            </a:fld>
            <a:endParaRPr lang="en-US"/>
          </a:p>
        </p:txBody>
      </p:sp>
    </p:spTree>
    <p:extLst>
      <p:ext uri="{BB962C8B-B14F-4D97-AF65-F5344CB8AC3E}">
        <p14:creationId xmlns:p14="http://schemas.microsoft.com/office/powerpoint/2010/main" val="365845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1/13/2026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hrae.org/technical-resources/refrigera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shrae.org/communities/committees/technical-committe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ashrae.org/communities/committees/standing-committees/research-administration-committe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Program Ideas</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Plan technical tours of ice rinks, breweries, food processing plants</a:t>
            </a:r>
          </a:p>
          <a:p>
            <a:r>
              <a:rPr lang="en-US" dirty="0"/>
              <a:t>Use Technical Committees (TC 10 – Refrigeration Systems) for programs topics and news</a:t>
            </a:r>
          </a:p>
          <a:p>
            <a:r>
              <a:rPr lang="en-US" dirty="0"/>
              <a:t>Partner with other organizations related to refrigeration</a:t>
            </a:r>
          </a:p>
          <a:p>
            <a:r>
              <a:rPr lang="en-US" dirty="0">
                <a:hlinkClick r:id="rId3"/>
              </a:rPr>
              <a:t>Visit the Refrigeration page </a:t>
            </a:r>
            <a:r>
              <a:rPr lang="en-US" dirty="0"/>
              <a:t>for more information</a:t>
            </a:r>
          </a:p>
        </p:txBody>
      </p:sp>
    </p:spTree>
    <p:extLst>
      <p:ext uri="{BB962C8B-B14F-4D97-AF65-F5344CB8AC3E}">
        <p14:creationId xmlns:p14="http://schemas.microsoft.com/office/powerpoint/2010/main" val="284671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505293" y="835556"/>
            <a:ext cx="4146915" cy="1320800"/>
          </a:xfrm>
        </p:spPr>
        <p:txBody>
          <a:bodyPr>
            <a:normAutofit fontScale="90000"/>
          </a:bodyPr>
          <a:lstStyle/>
          <a:p>
            <a:pPr>
              <a:lnSpc>
                <a:spcPct val="90000"/>
              </a:lnSpc>
            </a:pPr>
            <a:r>
              <a:rPr lang="en-US" sz="2400" dirty="0"/>
              <a:t>ASHRAE Learning Institute (ALI)</a:t>
            </a:r>
            <a:br>
              <a:rPr lang="en-US" sz="2400" dirty="0"/>
            </a:br>
            <a:r>
              <a:rPr lang="en-US" sz="2400" dirty="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4282124" cy="4255709"/>
          </a:xfrm>
        </p:spPr>
        <p:txBody>
          <a:bodyPr>
            <a:normAutofit/>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1488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r>
              <a:rPr lang="en-US"/>
              <a:t>ASHRAE Tech Hour replaced the previous annual web broadcast</a:t>
            </a:r>
          </a:p>
          <a:p>
            <a:r>
              <a:rPr lang="en-US"/>
              <a:t>Tech Hour videos are one-hour in length and worth 1 PDH</a:t>
            </a:r>
          </a:p>
          <a:p>
            <a:r>
              <a:rPr lang="en-US"/>
              <a:t>2-4 Tech Hours are published each year</a:t>
            </a:r>
          </a:p>
          <a:p>
            <a:r>
              <a:rPr lang="en-US"/>
              <a:t>Visit </a:t>
            </a:r>
            <a:r>
              <a:rPr lang="en-US">
                <a:hlinkClick r:id="rId3"/>
              </a:rPr>
              <a:t>www.ashrae.org/techhour</a:t>
            </a:r>
            <a:r>
              <a:rPr lang="en-US"/>
              <a:t> for more information</a:t>
            </a:r>
          </a:p>
        </p:txBody>
      </p:sp>
    </p:spTree>
    <p:extLst>
      <p:ext uri="{BB962C8B-B14F-4D97-AF65-F5344CB8AC3E}">
        <p14:creationId xmlns:p14="http://schemas.microsoft.com/office/powerpoint/2010/main" val="133550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 and 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Technical Talks &amp; DL Program</a:t>
            </a:r>
          </a:p>
          <a:p>
            <a:pPr>
              <a:buFont typeface="+mj-lt"/>
              <a:buAutoNum type="arabicPeriod"/>
            </a:pPr>
            <a:r>
              <a:rPr lang="en-US" dirty="0"/>
              <a:t>Panels or forums</a:t>
            </a:r>
          </a:p>
          <a:p>
            <a:pPr>
              <a:buFont typeface="+mj-lt"/>
              <a:buAutoNum type="arabicPeriod"/>
            </a:pPr>
            <a:r>
              <a:rPr lang="en-US" dirty="0"/>
              <a:t>Technical tours/field trips</a:t>
            </a:r>
          </a:p>
          <a:p>
            <a:pPr>
              <a:buFont typeface="+mj-lt"/>
              <a:buAutoNum type="arabicPeriod"/>
            </a:pPr>
            <a:r>
              <a:rPr lang="en-US" dirty="0"/>
              <a:t>Technical/research talks</a:t>
            </a:r>
          </a:p>
          <a:p>
            <a:pPr>
              <a:buFont typeface="+mj-lt"/>
              <a:buAutoNum type="arabicPeriod"/>
            </a:pPr>
            <a:r>
              <a:rPr lang="en-US" dirty="0"/>
              <a:t>Student/YEA/Membership Promotion</a:t>
            </a:r>
          </a:p>
          <a:p>
            <a:pPr>
              <a:buFont typeface="+mj-lt"/>
              <a:buAutoNum type="arabicPeriod"/>
            </a:pPr>
            <a:r>
              <a:rPr lang="en-US" dirty="0"/>
              <a:t>Chapter seminars/shows</a:t>
            </a:r>
          </a:p>
          <a:p>
            <a:pPr>
              <a:buFont typeface="+mj-lt"/>
              <a:buAutoNum type="arabicPeriod"/>
            </a:pPr>
            <a:r>
              <a:rPr lang="en-US" dirty="0"/>
              <a:t>Non-technical talk</a:t>
            </a:r>
          </a:p>
          <a:p>
            <a:pPr>
              <a:buFont typeface="+mj-lt"/>
              <a:buAutoNum type="arabicPeriod"/>
            </a:pPr>
            <a:r>
              <a:rPr lang="en-US" dirty="0"/>
              <a:t>Joint meetings</a:t>
            </a:r>
          </a:p>
          <a:p>
            <a:pPr>
              <a:buFont typeface="+mj-lt"/>
              <a:buAutoNum type="arabicPeriod"/>
            </a:pPr>
            <a:r>
              <a:rPr lang="en-US" dirty="0"/>
              <a:t>Community service activities</a:t>
            </a:r>
          </a:p>
          <a:p>
            <a:pPr>
              <a:buFont typeface="+mj-lt"/>
              <a:buAutoNum type="arabicPeriod"/>
            </a:pPr>
            <a:r>
              <a:rPr lang="en-US" dirty="0"/>
              <a:t>Don’t forget the R in ASHRAE</a:t>
            </a:r>
          </a:p>
          <a:p>
            <a:pPr>
              <a:buFont typeface="+mj-lt"/>
              <a:buAutoNum type="arabicPeriod"/>
            </a:pPr>
            <a:r>
              <a:rPr lang="en-US" dirty="0"/>
              <a:t>Professional Development</a:t>
            </a:r>
          </a:p>
          <a:p>
            <a:pPr>
              <a:buFont typeface="+mj-lt"/>
              <a:buAutoNum type="arabicPeriod"/>
            </a:pPr>
            <a:r>
              <a:rPr lang="en-US" dirty="0"/>
              <a:t>Tech Hours</a:t>
            </a:r>
          </a:p>
        </p:txBody>
      </p:sp>
    </p:spTree>
    <p:extLst>
      <p:ext uri="{BB962C8B-B14F-4D97-AF65-F5344CB8AC3E}">
        <p14:creationId xmlns:p14="http://schemas.microsoft.com/office/powerpoint/2010/main" val="72765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52481" y="1382486"/>
            <a:ext cx="3547581" cy="4093028"/>
          </a:xfrm>
        </p:spPr>
        <p:txBody>
          <a:bodyPr anchor="ctr">
            <a:normAutofit/>
          </a:bodyPr>
          <a:lstStyle/>
          <a:p>
            <a:r>
              <a:rPr lang="en-US" sz="4400" dirty="0"/>
              <a:t>Technical Talks &amp; the DL Program</a:t>
            </a:r>
          </a:p>
        </p:txBody>
      </p:sp>
      <p:grpSp>
        <p:nvGrpSpPr>
          <p:cNvPr id="17" name="Group 16">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8" name="Straight Connector 17">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8" name="Rectangle 27">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F6337325-0DBE-69E8-24BF-A036CBCDB3C3}"/>
              </a:ext>
            </a:extLst>
          </p:cNvPr>
          <p:cNvGraphicFramePr>
            <a:graphicFrameLocks noGrp="1"/>
          </p:cNvGraphicFramePr>
          <p:nvPr>
            <p:ph idx="1"/>
            <p:extLst>
              <p:ext uri="{D42A27DB-BD31-4B8C-83A1-F6EECF244321}">
                <p14:modId xmlns:p14="http://schemas.microsoft.com/office/powerpoint/2010/main" val="276232132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95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rcRect l="21970" r="11319" b="-1"/>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7333" y="609600"/>
            <a:ext cx="3851123" cy="1320800"/>
          </a:xfrm>
        </p:spPr>
        <p:txBody>
          <a:bodyPr>
            <a:normAutofit/>
          </a:bodyPr>
          <a:lstStyle/>
          <a:p>
            <a:r>
              <a:rPr lang="en-US" dirty="0"/>
              <a:t>Panels or Forums</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43523" y="1834768"/>
            <a:ext cx="4089400" cy="3880773"/>
          </a:xfrm>
        </p:spPr>
        <p:txBody>
          <a:bodyPr>
            <a:normAutofit/>
          </a:bodyPr>
          <a:lstStyle/>
          <a:p>
            <a:r>
              <a:rPr lang="en-US" dirty="0"/>
              <a:t>Contractor</a:t>
            </a:r>
          </a:p>
          <a:p>
            <a:r>
              <a:rPr lang="en-US" dirty="0"/>
              <a:t>Engineer</a:t>
            </a:r>
          </a:p>
          <a:p>
            <a:r>
              <a:rPr lang="en-US" dirty="0"/>
              <a:t>Architect</a:t>
            </a:r>
          </a:p>
          <a:p>
            <a:r>
              <a:rPr lang="en-US" dirty="0"/>
              <a:t>Owner</a:t>
            </a:r>
          </a:p>
          <a:p>
            <a:r>
              <a:rPr lang="en-US" dirty="0"/>
              <a:t>Code Official</a:t>
            </a:r>
          </a:p>
          <a:p>
            <a:r>
              <a:rPr lang="en-US" dirty="0"/>
              <a:t>Developer</a:t>
            </a:r>
          </a:p>
          <a:p>
            <a:endParaRPr lang="en-US" dirty="0"/>
          </a:p>
          <a:p>
            <a:r>
              <a:rPr lang="en-US" dirty="0"/>
              <a:t>Be sure to have a strong moderator to facilitate your panel</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6983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Technical Tours or 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44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Technical or 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Host a </a:t>
            </a:r>
            <a:r>
              <a:rPr lang="en-US" dirty="0">
                <a:hlinkClick r:id="rId3"/>
              </a:rPr>
              <a:t>Technical Committee </a:t>
            </a:r>
            <a:r>
              <a:rPr lang="en-US" dirty="0"/>
              <a:t>Night and invite a local TC member to present</a:t>
            </a:r>
          </a:p>
          <a:p>
            <a:r>
              <a:rPr lang="en-US" dirty="0"/>
              <a:t>ASHRAE Research (</a:t>
            </a:r>
            <a:r>
              <a:rPr lang="en-US" dirty="0">
                <a:hlinkClick r:id="rId4"/>
              </a:rPr>
              <a:t>Research Administration Committee</a:t>
            </a:r>
            <a:r>
              <a:rPr lang="en-US" dirty="0"/>
              <a:t>)</a:t>
            </a:r>
          </a:p>
          <a:p>
            <a:pPr lvl="1"/>
            <a:r>
              <a:rPr lang="en-US" dirty="0"/>
              <a:t>University research</a:t>
            </a:r>
          </a:p>
          <a:p>
            <a:pPr lvl="1"/>
            <a:r>
              <a:rPr lang="en-US" dirty="0"/>
              <a:t>Trade association research</a:t>
            </a:r>
          </a:p>
          <a:p>
            <a:pPr lvl="1"/>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5"/>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266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3061-E7B0-D543-E174-CF2A0FD5C7BA}"/>
              </a:ext>
            </a:extLst>
          </p:cNvPr>
          <p:cNvSpPr>
            <a:spLocks noGrp="1"/>
          </p:cNvSpPr>
          <p:nvPr>
            <p:ph type="title"/>
          </p:nvPr>
        </p:nvSpPr>
        <p:spPr>
          <a:xfrm>
            <a:off x="677334" y="609600"/>
            <a:ext cx="8596668" cy="809297"/>
          </a:xfrm>
        </p:spPr>
        <p:txBody>
          <a:bodyPr/>
          <a:lstStyle/>
          <a:p>
            <a:r>
              <a:rPr lang="en-US" dirty="0"/>
              <a:t>Student, YEA or Membership Events</a:t>
            </a:r>
          </a:p>
        </p:txBody>
      </p:sp>
      <p:sp>
        <p:nvSpPr>
          <p:cNvPr id="3" name="Content Placeholder 2">
            <a:extLst>
              <a:ext uri="{FF2B5EF4-FFF2-40B4-BE49-F238E27FC236}">
                <a16:creationId xmlns:a16="http://schemas.microsoft.com/office/drawing/2014/main" id="{E0DB5645-DB58-3944-B69F-AB7B78BCB5AC}"/>
              </a:ext>
            </a:extLst>
          </p:cNvPr>
          <p:cNvSpPr>
            <a:spLocks noGrp="1"/>
          </p:cNvSpPr>
          <p:nvPr>
            <p:ph idx="1"/>
          </p:nvPr>
        </p:nvSpPr>
        <p:spPr>
          <a:xfrm>
            <a:off x="677334" y="1566041"/>
            <a:ext cx="8596668" cy="4475321"/>
          </a:xfrm>
        </p:spPr>
        <p:txBody>
          <a:bodyPr/>
          <a:lstStyle/>
          <a:p>
            <a:pPr lvl="0"/>
            <a:r>
              <a:rPr lang="en-US" dirty="0"/>
              <a:t>Meeting or technical program targeted to the interests of students or young members</a:t>
            </a:r>
          </a:p>
          <a:p>
            <a:pPr lvl="0"/>
            <a:r>
              <a:rPr lang="en-US" dirty="0"/>
              <a:t>Student or YEA breakfast, luncheon, night, sports day or picnic</a:t>
            </a:r>
          </a:p>
          <a:p>
            <a:pPr lvl="0"/>
            <a:r>
              <a:rPr lang="en-US" dirty="0"/>
              <a:t>Career mentoring by senior chapter members</a:t>
            </a:r>
          </a:p>
          <a:p>
            <a:pPr lvl="0"/>
            <a:r>
              <a:rPr lang="en-US" dirty="0"/>
              <a:t>Professional development seminars</a:t>
            </a:r>
          </a:p>
          <a:p>
            <a:pPr lvl="0"/>
            <a:r>
              <a:rPr lang="en-US" dirty="0"/>
              <a:t>Member of MP Committee and YEA Committee to sit on CTT Committee</a:t>
            </a:r>
          </a:p>
          <a:p>
            <a:pPr lvl="0"/>
            <a:r>
              <a:rPr lang="en-US" dirty="0"/>
              <a:t>P.E. study group</a:t>
            </a:r>
          </a:p>
          <a:p>
            <a:endParaRPr lang="en-US" dirty="0"/>
          </a:p>
        </p:txBody>
      </p:sp>
    </p:spTree>
    <p:extLst>
      <p:ext uri="{BB962C8B-B14F-4D97-AF65-F5344CB8AC3E}">
        <p14:creationId xmlns:p14="http://schemas.microsoft.com/office/powerpoint/2010/main" val="190137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6E1-73D2-8BF9-197C-E2525B80CF1D}"/>
              </a:ext>
            </a:extLst>
          </p:cNvPr>
          <p:cNvSpPr>
            <a:spLocks noGrp="1"/>
          </p:cNvSpPr>
          <p:nvPr>
            <p:ph type="title"/>
          </p:nvPr>
        </p:nvSpPr>
        <p:spPr/>
        <p:txBody>
          <a:bodyPr/>
          <a:lstStyle/>
          <a:p>
            <a:r>
              <a:rPr lang="en-US" dirty="0"/>
              <a:t>Chapter Seminars or Shows</a:t>
            </a:r>
          </a:p>
        </p:txBody>
      </p:sp>
      <p:sp>
        <p:nvSpPr>
          <p:cNvPr id="3" name="Content Placeholder 2">
            <a:extLst>
              <a:ext uri="{FF2B5EF4-FFF2-40B4-BE49-F238E27FC236}">
                <a16:creationId xmlns:a16="http://schemas.microsoft.com/office/drawing/2014/main" id="{F86087A9-8DBB-3DB0-69A6-F28E02B3B357}"/>
              </a:ext>
            </a:extLst>
          </p:cNvPr>
          <p:cNvSpPr>
            <a:spLocks noGrp="1"/>
          </p:cNvSpPr>
          <p:nvPr>
            <p:ph idx="1"/>
          </p:nvPr>
        </p:nvSpPr>
        <p:spPr>
          <a:xfrm>
            <a:off x="492423" y="1620019"/>
            <a:ext cx="4483245" cy="4087811"/>
          </a:xfrm>
        </p:spPr>
        <p:txBody>
          <a:bodyPr>
            <a:normAutofit fontScale="92500" lnSpcReduction="20000"/>
          </a:bodyPr>
          <a:lstStyle/>
          <a:p>
            <a:r>
              <a:rPr lang="en-US" b="1" dirty="0"/>
              <a:t>Seminars</a:t>
            </a:r>
          </a:p>
          <a:p>
            <a:r>
              <a:rPr lang="en-US" dirty="0"/>
              <a:t>One or two per year</a:t>
            </a:r>
          </a:p>
          <a:p>
            <a:r>
              <a:rPr lang="en-US" dirty="0"/>
              <a:t>Valuable in promoting ASHRAE</a:t>
            </a:r>
          </a:p>
          <a:p>
            <a:r>
              <a:rPr lang="en-US" dirty="0"/>
              <a:t>Co-sponsored conferences</a:t>
            </a:r>
          </a:p>
          <a:p>
            <a:pPr marL="0" indent="0">
              <a:buNone/>
            </a:pPr>
            <a:endParaRPr lang="en-US" dirty="0"/>
          </a:p>
          <a:p>
            <a:r>
              <a:rPr lang="en-US" b="1" dirty="0"/>
              <a:t>Mini Trade Shows</a:t>
            </a:r>
          </a:p>
          <a:p>
            <a:pPr lvl="0"/>
            <a:r>
              <a:rPr lang="en-US" dirty="0"/>
              <a:t>Chapter Sponsored Equipment Expositions</a:t>
            </a:r>
          </a:p>
          <a:p>
            <a:pPr lvl="0"/>
            <a:r>
              <a:rPr lang="en-US" dirty="0"/>
              <a:t>Tend to be Good for Chapter Membership and Bank Account</a:t>
            </a:r>
          </a:p>
          <a:p>
            <a:pPr lvl="0"/>
            <a:r>
              <a:rPr lang="en-US" dirty="0"/>
              <a:t>Some Restrictions Apply </a:t>
            </a:r>
          </a:p>
          <a:p>
            <a:pPr lvl="0"/>
            <a:r>
              <a:rPr lang="en-US" dirty="0"/>
              <a:t>Consult Manual of Chapter Operations for Guidelines</a:t>
            </a:r>
          </a:p>
          <a:p>
            <a:endParaRPr lang="en-US" dirty="0"/>
          </a:p>
        </p:txBody>
      </p:sp>
      <p:sp>
        <p:nvSpPr>
          <p:cNvPr id="8" name="Content Placeholder 2">
            <a:extLst>
              <a:ext uri="{FF2B5EF4-FFF2-40B4-BE49-F238E27FC236}">
                <a16:creationId xmlns:a16="http://schemas.microsoft.com/office/drawing/2014/main" id="{D139D3CC-1856-FC9E-0E38-27C66A27667E}"/>
              </a:ext>
            </a:extLst>
          </p:cNvPr>
          <p:cNvSpPr txBox="1">
            <a:spLocks/>
          </p:cNvSpPr>
          <p:nvPr/>
        </p:nvSpPr>
        <p:spPr>
          <a:xfrm>
            <a:off x="5318235" y="1614051"/>
            <a:ext cx="4340772" cy="388077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en-US" b="1" dirty="0"/>
              <a:t>Product Shows</a:t>
            </a:r>
            <a:endParaRPr lang="en-US" dirty="0"/>
          </a:p>
          <a:p>
            <a:pPr lvl="0"/>
            <a:r>
              <a:rPr lang="en-US" dirty="0"/>
              <a:t>Maximum of Three Displays (4 x 8 table)</a:t>
            </a:r>
          </a:p>
          <a:p>
            <a:pPr lvl="0"/>
            <a:r>
              <a:rPr lang="en-US" dirty="0"/>
              <a:t>No Restrictions on Number of Products</a:t>
            </a:r>
          </a:p>
          <a:p>
            <a:pPr lvl="0"/>
            <a:r>
              <a:rPr lang="en-US" dirty="0"/>
              <a:t>Cannot Interfere with Chapter Meeting</a:t>
            </a:r>
          </a:p>
          <a:p>
            <a:pPr lvl="0"/>
            <a:r>
              <a:rPr lang="en-US" dirty="0"/>
              <a:t>No Discussion of Product during Program</a:t>
            </a:r>
          </a:p>
          <a:p>
            <a:pPr lvl="0"/>
            <a:r>
              <a:rPr lang="en-US" dirty="0"/>
              <a:t>Disclaimer Posted in Display Area and Listed in Published Announcements</a:t>
            </a:r>
          </a:p>
          <a:p>
            <a:pPr lvl="0"/>
            <a:r>
              <a:rPr lang="en-US" dirty="0"/>
              <a:t>Consult Manual of Chapter Operations for Guidelines</a:t>
            </a:r>
            <a:endParaRPr lang="en-US" b="1" dirty="0"/>
          </a:p>
        </p:txBody>
      </p:sp>
    </p:spTree>
    <p:extLst>
      <p:ext uri="{BB962C8B-B14F-4D97-AF65-F5344CB8AC3E}">
        <p14:creationId xmlns:p14="http://schemas.microsoft.com/office/powerpoint/2010/main" val="411174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Diversity, Equity, and Inclusion (DEI)</a:t>
            </a:r>
          </a:p>
          <a:p>
            <a:r>
              <a:rPr lang="en-US" dirty="0"/>
              <a:t>Leadership skills</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p:txBody>
      </p:sp>
    </p:spTree>
    <p:extLst>
      <p:ext uri="{BB962C8B-B14F-4D97-AF65-F5344CB8AC3E}">
        <p14:creationId xmlns:p14="http://schemas.microsoft.com/office/powerpoint/2010/main" val="28943698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1651</TotalTime>
  <Words>1072</Words>
  <Application>Microsoft Office PowerPoint</Application>
  <PresentationFormat>Widescreen</PresentationFormat>
  <Paragraphs>139</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Chapter Program Ideas</vt:lpstr>
      <vt:lpstr>Monthly Program Topics and Formats</vt:lpstr>
      <vt:lpstr>Technical Talks &amp; the DL Program</vt:lpstr>
      <vt:lpstr>Panels or Forums</vt:lpstr>
      <vt:lpstr>Technical Tours or Field Trips</vt:lpstr>
      <vt:lpstr>Technical or Research Talks</vt:lpstr>
      <vt:lpstr>Student, YEA or Membership Events</vt:lpstr>
      <vt:lpstr>Chapter Seminars or Shows</vt:lpstr>
      <vt:lpstr>Non-Technical Talks</vt:lpstr>
      <vt:lpstr>Joint Meetings</vt:lpstr>
      <vt:lpstr>Don’t Forget the “R” in ASHRAE Refrigeration</vt:lpstr>
      <vt:lpstr>ASHRAE Learning Institute (ALI) Chapter Professional Development</vt:lpstr>
      <vt:lpstr>Tech Hour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Masterson, Rhiannon</cp:lastModifiedBy>
  <cp:revision>39</cp:revision>
  <cp:lastPrinted>2026-01-13T20:22:35Z</cp:lastPrinted>
  <dcterms:created xsi:type="dcterms:W3CDTF">2021-09-13T20:25:06Z</dcterms:created>
  <dcterms:modified xsi:type="dcterms:W3CDTF">2026-01-13T20:25:31Z</dcterms:modified>
</cp:coreProperties>
</file>